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48"/>
  </p:normalViewPr>
  <p:slideViewPr>
    <p:cSldViewPr snapToGrid="0" snapToObjects="1">
      <p:cViewPr>
        <p:scale>
          <a:sx n="120" d="100"/>
          <a:sy n="120" d="100"/>
        </p:scale>
        <p:origin x="256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0E6F61-3B0D-924C-8BD8-EB78F3D81F8C}" type="datetimeFigureOut">
              <a:rPr lang="en-US" smtClean="0"/>
              <a:t>6/22/17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18F0F1-BB9D-3941-A984-D75158152A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5565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</a:t>
            </a:r>
            <a:r>
              <a:rPr lang="en-US" baseline="0" dirty="0" smtClean="0"/>
              <a:t> is an excerpt from a </a:t>
            </a:r>
            <a:r>
              <a:rPr lang="en-US" baseline="0" dirty="0" err="1" smtClean="0"/>
              <a:t>termEntry</a:t>
            </a:r>
            <a:r>
              <a:rPr lang="en-US" baseline="0" dirty="0" smtClean="0"/>
              <a:t>, the heart of a TBX file, taken from a real TBX file output by an automated </a:t>
            </a:r>
            <a:r>
              <a:rPr lang="en-US" baseline="0" dirty="0" err="1" smtClean="0"/>
              <a:t>Multiterm</a:t>
            </a:r>
            <a:r>
              <a:rPr lang="en-US" baseline="0" dirty="0" smtClean="0"/>
              <a:t> converter.  The left shows the original file, the right shows the Steamroller output.  The following slides will highlight one by one the changes that Steamroller made to make a TBX-Basic conformant file.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18F0F1-BB9D-3941-A984-D75158152AC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230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Malformed element</a:t>
            </a:r>
            <a:r>
              <a:rPr lang="en-US" baseline="0" dirty="0" smtClean="0"/>
              <a:t> parts are highlighted in red, and the corrections in green.  </a:t>
            </a:r>
          </a:p>
          <a:p>
            <a:r>
              <a:rPr lang="en-US" baseline="0" dirty="0" smtClean="0"/>
              <a:t>(Sorry the text is small, TBX files are big.)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18F0F1-BB9D-3941-A984-D75158152AC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906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These are the corresponding log file</a:t>
            </a:r>
            <a:r>
              <a:rPr lang="en-US" baseline="0" dirty="0" smtClean="0"/>
              <a:t> lines that go with the operations shown in the previous slides. The </a:t>
            </a:r>
            <a:r>
              <a:rPr lang="en-US" baseline="0" dirty="0" err="1" smtClean="0"/>
              <a:t>Logfile</a:t>
            </a:r>
            <a:r>
              <a:rPr lang="en-US" baseline="0" dirty="0" smtClean="0"/>
              <a:t> serves to document the Steamroller’s behavior and to help TBX file writers understand how to improve their files.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18F0F1-BB9D-3941-A984-D75158152AC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1542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18F0F1-BB9D-3941-A984-D75158152AC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57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731AD-E6C3-204B-ACDF-8B40B1D4B263}" type="datetimeFigureOut">
              <a:rPr lang="en-US" smtClean="0"/>
              <a:t>6/22/17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4A6B8-A9B7-A14A-B66A-184CF1360E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2131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731AD-E6C3-204B-ACDF-8B40B1D4B263}" type="datetimeFigureOut">
              <a:rPr lang="en-US" smtClean="0"/>
              <a:t>6/22/17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4A6B8-A9B7-A14A-B66A-184CF1360E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03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731AD-E6C3-204B-ACDF-8B40B1D4B263}" type="datetimeFigureOut">
              <a:rPr lang="en-US" smtClean="0"/>
              <a:t>6/22/17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4A6B8-A9B7-A14A-B66A-184CF1360E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554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731AD-E6C3-204B-ACDF-8B40B1D4B263}" type="datetimeFigureOut">
              <a:rPr lang="en-US" smtClean="0"/>
              <a:t>6/22/17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4A6B8-A9B7-A14A-B66A-184CF1360E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035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731AD-E6C3-204B-ACDF-8B40B1D4B263}" type="datetimeFigureOut">
              <a:rPr lang="en-US" smtClean="0"/>
              <a:t>6/22/17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4A6B8-A9B7-A14A-B66A-184CF1360E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616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731AD-E6C3-204B-ACDF-8B40B1D4B263}" type="datetimeFigureOut">
              <a:rPr lang="en-US" smtClean="0"/>
              <a:t>6/22/17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4A6B8-A9B7-A14A-B66A-184CF1360E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1362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731AD-E6C3-204B-ACDF-8B40B1D4B263}" type="datetimeFigureOut">
              <a:rPr lang="en-US" smtClean="0"/>
              <a:t>6/22/17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4A6B8-A9B7-A14A-B66A-184CF1360E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902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731AD-E6C3-204B-ACDF-8B40B1D4B263}" type="datetimeFigureOut">
              <a:rPr lang="en-US" smtClean="0"/>
              <a:t>6/22/17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4A6B8-A9B7-A14A-B66A-184CF1360E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204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731AD-E6C3-204B-ACDF-8B40B1D4B263}" type="datetimeFigureOut">
              <a:rPr lang="en-US" smtClean="0"/>
              <a:t>6/22/17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4A6B8-A9B7-A14A-B66A-184CF1360E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710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731AD-E6C3-204B-ACDF-8B40B1D4B263}" type="datetimeFigureOut">
              <a:rPr lang="en-US" smtClean="0"/>
              <a:t>6/22/17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4A6B8-A9B7-A14A-B66A-184CF1360E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745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731AD-E6C3-204B-ACDF-8B40B1D4B263}" type="datetimeFigureOut">
              <a:rPr lang="en-US" smtClean="0"/>
              <a:t>6/22/17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4A6B8-A9B7-A14A-B66A-184CF1360E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92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731AD-E6C3-204B-ACDF-8B40B1D4B263}" type="datetimeFigureOut">
              <a:rPr lang="en-US" smtClean="0"/>
              <a:t>6/22/17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D4A6B8-A9B7-A14A-B66A-184CF1360E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194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Courier" charset="0"/>
                <a:ea typeface="Courier" charset="0"/>
                <a:cs typeface="Courier" charset="0"/>
              </a:rPr>
              <a:t>TBX Steamroller</a:t>
            </a:r>
            <a:endParaRPr lang="en-US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Courier" charset="0"/>
                <a:ea typeface="Courier" charset="0"/>
                <a:cs typeface="Courier" charset="0"/>
              </a:rPr>
              <a:t>A TBX-Basic automated compliance enforcer</a:t>
            </a:r>
          </a:p>
          <a:p>
            <a:endParaRPr lang="en-US" dirty="0">
              <a:latin typeface="Courier" charset="0"/>
              <a:ea typeface="Courier" charset="0"/>
              <a:cs typeface="Courier" charset="0"/>
            </a:endParaRPr>
          </a:p>
          <a:p>
            <a:r>
              <a:rPr lang="en-US" dirty="0" smtClean="0">
                <a:latin typeface="Courier" charset="0"/>
                <a:ea typeface="Courier" charset="0"/>
                <a:cs typeface="Courier" charset="0"/>
              </a:rPr>
              <a:t>BYU TRG</a:t>
            </a:r>
          </a:p>
        </p:txBody>
      </p:sp>
    </p:spTree>
    <p:extLst>
      <p:ext uri="{BB962C8B-B14F-4D97-AF65-F5344CB8AC3E}">
        <p14:creationId xmlns:p14="http://schemas.microsoft.com/office/powerpoint/2010/main" val="15999332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latin typeface="Courier" charset="0"/>
                <a:ea typeface="Courier" charset="0"/>
                <a:cs typeface="Courier" charset="0"/>
              </a:rPr>
              <a:t>Steamroller writes a simple log file to document all changes made</a:t>
            </a:r>
            <a:endParaRPr lang="en-US" sz="2000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10515600" cy="46708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 err="1" smtClean="0">
                <a:latin typeface="Courier" charset="0"/>
                <a:ea typeface="Courier" charset="0"/>
                <a:cs typeface="Courier" charset="0"/>
              </a:rPr>
              <a:t>termEntry</a:t>
            </a:r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 ending in 135 lacks id, setting id to 'c1'.</a:t>
            </a:r>
          </a:p>
          <a:p>
            <a:pPr marL="0" indent="0">
              <a:buNone/>
            </a:pPr>
            <a:endParaRPr lang="en-US" sz="1600" dirty="0" smtClean="0"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None/>
            </a:pPr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Data category '</a:t>
            </a:r>
            <a:r>
              <a:rPr lang="en-US" sz="1600" dirty="0" err="1" smtClean="0">
                <a:latin typeface="Courier" charset="0"/>
                <a:ea typeface="Courier" charset="0"/>
                <a:cs typeface="Courier" charset="0"/>
              </a:rPr>
              <a:t>terminologyManagementTransactions</a:t>
            </a:r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' cannot go in element 'transac', changing </a:t>
            </a:r>
            <a:r>
              <a:rPr lang="en-US" sz="1600" dirty="0" err="1" smtClean="0">
                <a:latin typeface="Courier" charset="0"/>
                <a:ea typeface="Courier" charset="0"/>
                <a:cs typeface="Courier" charset="0"/>
              </a:rPr>
              <a:t>att</a:t>
            </a:r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 to '</a:t>
            </a:r>
            <a:r>
              <a:rPr lang="en-US" sz="1600" dirty="0" err="1" smtClean="0">
                <a:latin typeface="Courier" charset="0"/>
                <a:ea typeface="Courier" charset="0"/>
                <a:cs typeface="Courier" charset="0"/>
              </a:rPr>
              <a:t>transactionType</a:t>
            </a:r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' and tag to 'transac' in </a:t>
            </a:r>
            <a:r>
              <a:rPr lang="en-US" sz="1600" dirty="0" err="1" smtClean="0">
                <a:latin typeface="Courier" charset="0"/>
                <a:ea typeface="Courier" charset="0"/>
                <a:cs typeface="Courier" charset="0"/>
              </a:rPr>
              <a:t>termEntry</a:t>
            </a:r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 c1 ending in line 135.</a:t>
            </a:r>
          </a:p>
          <a:p>
            <a:pPr marL="0" indent="0">
              <a:buNone/>
            </a:pPr>
            <a:endParaRPr lang="en-US" sz="1600" dirty="0" smtClean="0"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None/>
            </a:pPr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Data category '</a:t>
            </a:r>
            <a:r>
              <a:rPr lang="en-US" sz="1600" dirty="0" err="1" smtClean="0">
                <a:latin typeface="Courier" charset="0"/>
                <a:ea typeface="Courier" charset="0"/>
                <a:cs typeface="Courier" charset="0"/>
              </a:rPr>
              <a:t>terminologyManagementTransactions</a:t>
            </a:r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' cannot go in element 'transac', changing </a:t>
            </a:r>
            <a:r>
              <a:rPr lang="en-US" sz="1600" dirty="0" err="1" smtClean="0">
                <a:latin typeface="Courier" charset="0"/>
                <a:ea typeface="Courier" charset="0"/>
                <a:cs typeface="Courier" charset="0"/>
              </a:rPr>
              <a:t>att</a:t>
            </a:r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 to '</a:t>
            </a:r>
            <a:r>
              <a:rPr lang="en-US" sz="1600" dirty="0" err="1" smtClean="0">
                <a:latin typeface="Courier" charset="0"/>
                <a:ea typeface="Courier" charset="0"/>
                <a:cs typeface="Courier" charset="0"/>
              </a:rPr>
              <a:t>transactionType</a:t>
            </a:r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' and tag to 'transac' in </a:t>
            </a:r>
            <a:r>
              <a:rPr lang="en-US" sz="1600" dirty="0" err="1" smtClean="0">
                <a:latin typeface="Courier" charset="0"/>
                <a:ea typeface="Courier" charset="0"/>
                <a:cs typeface="Courier" charset="0"/>
              </a:rPr>
              <a:t>termEntry</a:t>
            </a:r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 c1 ending in line 135.</a:t>
            </a:r>
          </a:p>
          <a:p>
            <a:pPr marL="0" indent="0">
              <a:buNone/>
            </a:pPr>
            <a:endParaRPr lang="en-US" sz="1600" dirty="0" smtClean="0"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None/>
            </a:pPr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Data category 'Subject' cannot go in element 'descrip', changing </a:t>
            </a:r>
            <a:r>
              <a:rPr lang="en-US" sz="1600" dirty="0" err="1" smtClean="0">
                <a:latin typeface="Courier" charset="0"/>
                <a:ea typeface="Courier" charset="0"/>
                <a:cs typeface="Courier" charset="0"/>
              </a:rPr>
              <a:t>att</a:t>
            </a:r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 to '</a:t>
            </a:r>
            <a:r>
              <a:rPr lang="en-US" sz="1600" dirty="0" err="1" smtClean="0">
                <a:latin typeface="Courier" charset="0"/>
                <a:ea typeface="Courier" charset="0"/>
                <a:cs typeface="Courier" charset="0"/>
              </a:rPr>
              <a:t>subjectField</a:t>
            </a:r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' and tag to 'descrip' in </a:t>
            </a:r>
            <a:r>
              <a:rPr lang="en-US" sz="1600" dirty="0" err="1" smtClean="0">
                <a:latin typeface="Courier" charset="0"/>
                <a:ea typeface="Courier" charset="0"/>
                <a:cs typeface="Courier" charset="0"/>
              </a:rPr>
              <a:t>termEntry</a:t>
            </a:r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 c1 ending in line 135.</a:t>
            </a:r>
          </a:p>
          <a:p>
            <a:pPr marL="0" indent="0">
              <a:buNone/>
            </a:pPr>
            <a:endParaRPr lang="en-US" sz="1600" dirty="0" smtClean="0"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None/>
            </a:pPr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Data category 'Graphic' cannot go in element 'descrip', changing </a:t>
            </a:r>
            <a:r>
              <a:rPr lang="en-US" sz="1600" dirty="0" err="1" smtClean="0">
                <a:latin typeface="Courier" charset="0"/>
                <a:ea typeface="Courier" charset="0"/>
                <a:cs typeface="Courier" charset="0"/>
              </a:rPr>
              <a:t>att</a:t>
            </a:r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 to '</a:t>
            </a:r>
            <a:r>
              <a:rPr lang="en-US" sz="1600" dirty="0" err="1" smtClean="0">
                <a:latin typeface="Courier" charset="0"/>
                <a:ea typeface="Courier" charset="0"/>
                <a:cs typeface="Courier" charset="0"/>
              </a:rPr>
              <a:t>xGraphic</a:t>
            </a:r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' and tag to '</a:t>
            </a:r>
            <a:r>
              <a:rPr lang="en-US" sz="1600" dirty="0" err="1" smtClean="0">
                <a:latin typeface="Courier" charset="0"/>
                <a:ea typeface="Courier" charset="0"/>
                <a:cs typeface="Courier" charset="0"/>
              </a:rPr>
              <a:t>xref</a:t>
            </a:r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' in </a:t>
            </a:r>
            <a:r>
              <a:rPr lang="en-US" sz="1600" dirty="0" err="1" smtClean="0">
                <a:latin typeface="Courier" charset="0"/>
                <a:ea typeface="Courier" charset="0"/>
                <a:cs typeface="Courier" charset="0"/>
              </a:rPr>
              <a:t>termEntry</a:t>
            </a:r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 c1 ending in line 135.</a:t>
            </a:r>
          </a:p>
        </p:txBody>
      </p:sp>
    </p:spTree>
    <p:extLst>
      <p:ext uri="{BB962C8B-B14F-4D97-AF65-F5344CB8AC3E}">
        <p14:creationId xmlns:p14="http://schemas.microsoft.com/office/powerpoint/2010/main" val="5499439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latin typeface="Courier" charset="0"/>
                <a:ea typeface="Courier" charset="0"/>
                <a:cs typeface="Courier" charset="0"/>
              </a:rPr>
              <a:t>Other Steamroller capabilities</a:t>
            </a:r>
            <a:endParaRPr lang="en-US" sz="2000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10515600" cy="46708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Steamroller is designed for maximum flexibility.  It is able to:</a:t>
            </a:r>
          </a:p>
          <a:p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Rearrange elements placed at the wrong level or in the wrong parent</a:t>
            </a:r>
          </a:p>
          <a:p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Enforce the use of </a:t>
            </a:r>
            <a:r>
              <a:rPr lang="en-US" sz="1600" dirty="0" err="1" smtClean="0">
                <a:latin typeface="Courier" charset="0"/>
                <a:ea typeface="Courier" charset="0"/>
                <a:cs typeface="Courier" charset="0"/>
              </a:rPr>
              <a:t>picklist</a:t>
            </a:r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 values for appropriate DCA elements</a:t>
            </a:r>
          </a:p>
          <a:p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Identify elements in the wrong place and move to correct place</a:t>
            </a:r>
          </a:p>
          <a:p>
            <a:pPr lvl="1"/>
            <a:r>
              <a:rPr lang="en-US" sz="1200" dirty="0" smtClean="0">
                <a:latin typeface="Courier" charset="0"/>
                <a:ea typeface="Courier" charset="0"/>
                <a:cs typeface="Courier" charset="0"/>
              </a:rPr>
              <a:t>E.g. Even if a </a:t>
            </a:r>
            <a:r>
              <a:rPr lang="en-US" sz="1200" dirty="0" err="1" smtClean="0">
                <a:latin typeface="Courier" charset="0"/>
                <a:ea typeface="Courier" charset="0"/>
                <a:cs typeface="Courier" charset="0"/>
              </a:rPr>
              <a:t>termEntry</a:t>
            </a:r>
            <a:r>
              <a:rPr lang="en-US" sz="1200" dirty="0" smtClean="0">
                <a:latin typeface="Courier" charset="0"/>
                <a:ea typeface="Courier" charset="0"/>
                <a:cs typeface="Courier" charset="0"/>
              </a:rPr>
              <a:t> is not nested the &lt;body&gt; element, steamroller will put it in the right place</a:t>
            </a:r>
          </a:p>
          <a:p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Remove invalid attributes and storing information as a note in situ</a:t>
            </a:r>
          </a:p>
          <a:p>
            <a:pPr lvl="1"/>
            <a:r>
              <a:rPr lang="en-US" sz="1200" dirty="0" smtClean="0">
                <a:latin typeface="Courier" charset="0"/>
                <a:ea typeface="Courier" charset="0"/>
                <a:cs typeface="Courier" charset="0"/>
              </a:rPr>
              <a:t>Where possible, always retains original input information in order to avoid data loss</a:t>
            </a:r>
          </a:p>
          <a:p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Insert encoding information, XCS and DTD declarations if missing</a:t>
            </a:r>
          </a:p>
          <a:p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Sort elements within a parent to comply with the TBX specification</a:t>
            </a:r>
          </a:p>
          <a:p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Handle a wide variety of errors and TBX formatting mistakes</a:t>
            </a:r>
          </a:p>
          <a:p>
            <a:endParaRPr lang="en-US" sz="1600" dirty="0"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None/>
            </a:pPr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As long as the XML is well formed, Steamroller can handle it!</a:t>
            </a:r>
          </a:p>
        </p:txBody>
      </p:sp>
    </p:spTree>
    <p:extLst>
      <p:ext uri="{BB962C8B-B14F-4D97-AF65-F5344CB8AC3E}">
        <p14:creationId xmlns:p14="http://schemas.microsoft.com/office/powerpoint/2010/main" val="5763873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urier" charset="0"/>
                <a:ea typeface="Courier" charset="0"/>
                <a:cs typeface="Courier" charset="0"/>
              </a:rPr>
              <a:t>TBX Steamroller</a:t>
            </a:r>
            <a:endParaRPr lang="en-US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latin typeface="Courier" charset="0"/>
                <a:ea typeface="Courier" charset="0"/>
                <a:cs typeface="Courier" charset="0"/>
              </a:rPr>
              <a:t>Reads any TBX File</a:t>
            </a:r>
          </a:p>
          <a:p>
            <a:r>
              <a:rPr lang="en-US" sz="2000" dirty="0" smtClean="0">
                <a:latin typeface="Courier" charset="0"/>
                <a:ea typeface="Courier" charset="0"/>
                <a:cs typeface="Courier" charset="0"/>
              </a:rPr>
              <a:t>Identifies non-compliant elements and contents</a:t>
            </a:r>
          </a:p>
          <a:p>
            <a:r>
              <a:rPr lang="en-US" sz="2000" dirty="0" smtClean="0">
                <a:latin typeface="Courier" charset="0"/>
                <a:ea typeface="Courier" charset="0"/>
                <a:cs typeface="Courier" charset="0"/>
              </a:rPr>
              <a:t>Procedurally generates a new, well-formed TBX-Basic file.</a:t>
            </a:r>
          </a:p>
          <a:p>
            <a:pPr lvl="1"/>
            <a:r>
              <a:rPr lang="en-US" sz="2000" dirty="0" smtClean="0">
                <a:latin typeface="Courier" charset="0"/>
                <a:ea typeface="Courier" charset="0"/>
                <a:cs typeface="Courier" charset="0"/>
              </a:rPr>
              <a:t>Has the same contents with as little change as possible</a:t>
            </a:r>
          </a:p>
          <a:p>
            <a:r>
              <a:rPr lang="en-US" sz="2000" dirty="0" smtClean="0">
                <a:latin typeface="Courier" charset="0"/>
                <a:ea typeface="Courier" charset="0"/>
                <a:cs typeface="Courier" charset="0"/>
              </a:rPr>
              <a:t>Automatic and easy to use</a:t>
            </a:r>
          </a:p>
          <a:p>
            <a:r>
              <a:rPr lang="en-US" sz="2000" dirty="0" smtClean="0">
                <a:latin typeface="Courier" charset="0"/>
                <a:ea typeface="Courier" charset="0"/>
                <a:cs typeface="Courier" charset="0"/>
              </a:rPr>
              <a:t>Can be used by TBX applications to allow parsing of malformed files</a:t>
            </a:r>
          </a:p>
        </p:txBody>
      </p:sp>
    </p:spTree>
    <p:extLst>
      <p:ext uri="{BB962C8B-B14F-4D97-AF65-F5344CB8AC3E}">
        <p14:creationId xmlns:p14="http://schemas.microsoft.com/office/powerpoint/2010/main" val="5619779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urier" charset="0"/>
                <a:ea typeface="Courier" charset="0"/>
                <a:cs typeface="Courier" charset="0"/>
              </a:rPr>
              <a:t>Steamroller Illustration</a:t>
            </a:r>
            <a:endParaRPr lang="en-US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668926" cy="46708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ORIGINAL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termEntry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&lt;transac type="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terminologyManagementTransactions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"&gt;origination&lt;/transac&gt;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&lt;date&gt;2010-04-17T14:59:40&lt;/date&gt;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transacNote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type="responsibility"&gt;Tommy&lt;/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transacNote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&lt;descrip type="Subject"&gt;General&lt;/descrip&gt;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 &lt;descrip type="G-Source"&gt;http://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www.physics.drexel.edu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/observatory/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dump.shtml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&lt;/descrip&gt;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&lt;descrip type="Graphic"&gt;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Open_Cluster.JPG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&lt;/descrip&gt;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endParaRPr lang="en-US" sz="800" dirty="0" smtClean="0"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...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termEntry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  <a:endParaRPr lang="en-US" sz="800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7126" y="1825625"/>
            <a:ext cx="5181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Steamroller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termEntry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id="c1"&gt;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&lt;transac type="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transactionType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"&gt;origination&lt;/transac&gt;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 &lt;date&gt;2010-04-17&lt;/date&gt;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transacNote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type="responsibility"&gt;Tommy&lt;/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transacNote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&lt;descrip type="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subjectField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"&gt;General&lt;/descrip&gt;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&lt;admin type="source"&gt;http://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www.physics.drexel.edu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/observatory/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dump.shtml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&lt;/admin&gt;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xref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target="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Open_Cluster.JPG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" type="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xGraphic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"&gt;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Open_Cluster.JPG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xref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endParaRPr lang="en-US" sz="800" dirty="0"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...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termEntry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  <a:endParaRPr lang="en-US" sz="800" dirty="0">
              <a:latin typeface="Courier" charset="0"/>
              <a:ea typeface="Courier" charset="0"/>
              <a:cs typeface="Courie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68064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>
                <a:latin typeface="Courier" charset="0"/>
                <a:ea typeface="Courier" charset="0"/>
                <a:cs typeface="Courier" charset="0"/>
              </a:rPr>
              <a:t>Corrects attributes (added an ID to the &lt;</a:t>
            </a:r>
            <a:r>
              <a:rPr lang="en-US" sz="2400" dirty="0" err="1" smtClean="0">
                <a:latin typeface="Courier" charset="0"/>
                <a:ea typeface="Courier" charset="0"/>
                <a:cs typeface="Courier" charset="0"/>
              </a:rPr>
              <a:t>termEntry</a:t>
            </a:r>
            <a:r>
              <a:rPr lang="en-US" sz="2400" dirty="0" smtClean="0">
                <a:latin typeface="Courier" charset="0"/>
                <a:ea typeface="Courier" charset="0"/>
                <a:cs typeface="Courier" charset="0"/>
              </a:rPr>
              <a:t>&gt;)</a:t>
            </a:r>
            <a:endParaRPr lang="en-US" sz="2400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668926" cy="46708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ORIGINAL</a:t>
            </a:r>
          </a:p>
          <a:p>
            <a:pPr marL="0" indent="0">
              <a:buNone/>
            </a:pPr>
            <a:r>
              <a:rPr lang="en-US" sz="800" dirty="0" smtClean="0">
                <a:solidFill>
                  <a:srgbClr val="FF0000"/>
                </a:solidFill>
                <a:latin typeface="Courier" charset="0"/>
                <a:ea typeface="Courier" charset="0"/>
                <a:cs typeface="Courier" charset="0"/>
              </a:rPr>
              <a:t>&lt;</a:t>
            </a:r>
            <a:r>
              <a:rPr lang="en-US" sz="800" dirty="0" err="1" smtClean="0">
                <a:solidFill>
                  <a:srgbClr val="FF0000"/>
                </a:solidFill>
                <a:latin typeface="Courier" charset="0"/>
                <a:ea typeface="Courier" charset="0"/>
                <a:cs typeface="Courier" charset="0"/>
              </a:rPr>
              <a:t>termEntry</a:t>
            </a:r>
            <a:r>
              <a:rPr lang="en-US" sz="800" dirty="0" smtClean="0">
                <a:solidFill>
                  <a:srgbClr val="FF0000"/>
                </a:solidFill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&lt;transac type="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terminologyManagementTransactions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"&gt;origination&lt;/transac&gt;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&lt;date&gt;2010-04-17T14:59:40&lt;/date&gt;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transacNote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type="responsibility"&gt;Tommy&lt;/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transacNote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&lt;descrip type="Subject"&gt;General&lt;/descrip&gt;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 &lt;descrip type="G-Source"&gt;http://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www.physics.drexel.edu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/observatory/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dump.shtml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&lt;/descrip&gt;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&lt;descrip type="Graphic"&gt;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Open_Cluster.JPG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&lt;/descrip&gt;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endParaRPr lang="en-US" sz="800" dirty="0" smtClean="0"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...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termEntry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  <a:endParaRPr lang="en-US" sz="800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7126" y="1825625"/>
            <a:ext cx="5181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Steamroller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termEntry</a:t>
            </a:r>
            <a:r>
              <a:rPr lang="en-US" sz="800" dirty="0" smtClean="0">
                <a:solidFill>
                  <a:srgbClr val="00B050"/>
                </a:solidFill>
                <a:latin typeface="Courier" charset="0"/>
                <a:ea typeface="Courier" charset="0"/>
                <a:cs typeface="Courier" charset="0"/>
              </a:rPr>
              <a:t> id="c1"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&lt;transac type="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transactionType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"&gt;origination&lt;/transac&gt;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 &lt;date&gt;2010-04-17&lt;/date&gt;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transacNote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type="responsibility"&gt;Tommy&lt;/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transacNote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&lt;descrip type="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subjectField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"&gt;General&lt;/descrip&gt;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&lt;admin type="source"&gt;http://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www.physics.drexel.edu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/observatory/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dump.shtml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&lt;/admin&gt;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xref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target="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Open_Cluster.JPG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" type="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xGraphic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"&gt;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Open_Cluster.JPG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xref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endParaRPr lang="en-US" sz="800" dirty="0"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...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termEntry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  <a:endParaRPr lang="en-US" sz="800" dirty="0">
              <a:latin typeface="Courier" charset="0"/>
              <a:ea typeface="Courier" charset="0"/>
              <a:cs typeface="Courie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1094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Courier" charset="0"/>
                <a:ea typeface="Courier" charset="0"/>
                <a:cs typeface="Courier" charset="0"/>
              </a:rPr>
              <a:t>Corrects DCA attributes:</a:t>
            </a:r>
            <a:br>
              <a:rPr lang="en-US" sz="2400" dirty="0" smtClean="0">
                <a:latin typeface="Courier" charset="0"/>
                <a:ea typeface="Courier" charset="0"/>
                <a:cs typeface="Courier" charset="0"/>
              </a:rPr>
            </a:br>
            <a:r>
              <a:rPr lang="en-US" sz="2400" dirty="0" smtClean="0">
                <a:latin typeface="Courier" charset="0"/>
                <a:ea typeface="Courier" charset="0"/>
                <a:cs typeface="Courier" charset="0"/>
              </a:rPr>
              <a:t>found compliant data categories for incorrect type.</a:t>
            </a:r>
            <a:endParaRPr lang="en-US" sz="2400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668926" cy="46708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ORIGINAL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termEntry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&lt;transac type="</a:t>
            </a:r>
            <a:r>
              <a:rPr lang="en-US" sz="800" dirty="0" err="1" smtClean="0">
                <a:solidFill>
                  <a:srgbClr val="FF0000"/>
                </a:solidFill>
                <a:latin typeface="Courier" charset="0"/>
                <a:ea typeface="Courier" charset="0"/>
                <a:cs typeface="Courier" charset="0"/>
              </a:rPr>
              <a:t>terminologyManagementTransactions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"&gt;origination&lt;/transac&gt;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&lt;date&gt;2010-04-17T14:59:40&lt;/date&gt;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transacNote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type="responsibility"&gt;Tommy&lt;/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transacNote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&lt;descrip type="</a:t>
            </a:r>
            <a:r>
              <a:rPr lang="en-US" sz="800" dirty="0" smtClean="0">
                <a:solidFill>
                  <a:srgbClr val="FF0000"/>
                </a:solidFill>
                <a:latin typeface="Courier" charset="0"/>
                <a:ea typeface="Courier" charset="0"/>
                <a:cs typeface="Courier" charset="0"/>
              </a:rPr>
              <a:t>Subject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"&gt;General&lt;/descrip&gt;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 &lt;descrip type="G-Source"&gt;http://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www.physics.drexel.edu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/observatory/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dump.shtml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&lt;/descrip&gt;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&lt;descrip type="Graphic"&gt;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Open_Cluster.JPG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&lt;/descrip&gt;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endParaRPr lang="en-US" sz="800" dirty="0" smtClean="0"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...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termEntry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  <a:endParaRPr lang="en-US" sz="800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7126" y="1825625"/>
            <a:ext cx="5181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Steamroller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termEntry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id="c1"&gt;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&lt;transac type="</a:t>
            </a:r>
            <a:r>
              <a:rPr lang="en-US" sz="800" dirty="0" err="1" smtClean="0">
                <a:solidFill>
                  <a:srgbClr val="00B050"/>
                </a:solidFill>
                <a:latin typeface="Courier" charset="0"/>
                <a:ea typeface="Courier" charset="0"/>
                <a:cs typeface="Courier" charset="0"/>
              </a:rPr>
              <a:t>transactionType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"&gt;origination&lt;/transac&gt;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 &lt;date&gt;2010-04-17&lt;/date&gt;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transacNote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type="responsibility"&gt;Tommy&lt;/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transacNote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&lt;descrip type="</a:t>
            </a:r>
            <a:r>
              <a:rPr lang="en-US" sz="800" dirty="0" err="1" smtClean="0">
                <a:solidFill>
                  <a:srgbClr val="00B050"/>
                </a:solidFill>
                <a:latin typeface="Courier" charset="0"/>
                <a:ea typeface="Courier" charset="0"/>
                <a:cs typeface="Courier" charset="0"/>
              </a:rPr>
              <a:t>subjectField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"&gt;General&lt;/descrip&gt;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&lt;admin type="source"&gt;http://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www.physics.drexel.edu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/observatory/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dump.shtml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&lt;/admin&gt;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xref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target="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Open_Cluster.JPG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" type="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xGraphic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"&gt;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Open_Cluster.JPG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xref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endParaRPr lang="en-US" sz="800" dirty="0"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...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termEntry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  <a:endParaRPr lang="en-US" sz="800" dirty="0">
              <a:latin typeface="Courier" charset="0"/>
              <a:ea typeface="Courier" charset="0"/>
              <a:cs typeface="Courie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88058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Courier" charset="0"/>
                <a:ea typeface="Courier" charset="0"/>
                <a:cs typeface="Courier" charset="0"/>
              </a:rPr>
              <a:t>Corrects Element Content: Fixed date to </a:t>
            </a:r>
            <a:r>
              <a:rPr lang="pt-BR" sz="2400" dirty="0" smtClean="0">
                <a:latin typeface="Courier" charset="0"/>
                <a:ea typeface="Courier" charset="0"/>
                <a:cs typeface="Courier" charset="0"/>
              </a:rPr>
              <a:t>ISO 8601 </a:t>
            </a:r>
            <a:endParaRPr lang="en-US" sz="2400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668926" cy="46708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ORIGINAL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termEntry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&lt;transac type="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terminologyManagementTransactions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"&gt;origination&lt;/transac&gt;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&lt;date&gt;</a:t>
            </a:r>
            <a:r>
              <a:rPr lang="en-US" sz="800" dirty="0" smtClean="0">
                <a:solidFill>
                  <a:srgbClr val="FF0000"/>
                </a:solidFill>
                <a:latin typeface="Courier" charset="0"/>
                <a:ea typeface="Courier" charset="0"/>
                <a:cs typeface="Courier" charset="0"/>
              </a:rPr>
              <a:t>2010-04-17T14:59:40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&lt;/date&gt;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transacNote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type="responsibility"&gt;Tommy&lt;/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transacNote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&lt;descrip type="Subject"&gt;General&lt;/descrip&gt;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 &lt;descrip type="G-Source"&gt;http://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www.physics.drexel.edu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/observatory/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dump.shtml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&lt;/descrip&gt;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&lt;descrip type="Graphic"&gt;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Open_Cluster.JPG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&lt;/descrip&gt;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endParaRPr lang="en-US" sz="800" dirty="0" smtClean="0"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...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termEntry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  <a:endParaRPr lang="en-US" sz="800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7126" y="1825625"/>
            <a:ext cx="5181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Steamroller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termEntry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id="c1"&gt;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&lt;transac type="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transactionType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"&gt;origination&lt;/transac&gt;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 &lt;date&gt;</a:t>
            </a:r>
            <a:r>
              <a:rPr lang="en-US" sz="800" dirty="0" smtClean="0">
                <a:solidFill>
                  <a:srgbClr val="00B050"/>
                </a:solidFill>
                <a:latin typeface="Courier" charset="0"/>
                <a:ea typeface="Courier" charset="0"/>
                <a:cs typeface="Courier" charset="0"/>
              </a:rPr>
              <a:t>2010-04-17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&lt;/date&gt;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transacNote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type="responsibility"&gt;Tommy&lt;/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transacNote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&lt;descrip type="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subjectField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"&gt;General&lt;/descrip&gt;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&lt;admin type="source"&gt;http://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www.physics.drexel.edu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/observatory/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dump.shtml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&lt;/admin&gt;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xref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target="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Open_Cluster.JPG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" type="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xGraphic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"&gt;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Open_Cluster.JPG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xref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endParaRPr lang="en-US" sz="800" dirty="0"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...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termEntry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  <a:endParaRPr lang="en-US" sz="800" dirty="0">
              <a:latin typeface="Courier" charset="0"/>
              <a:ea typeface="Courier" charset="0"/>
              <a:cs typeface="Courie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46370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Courier" charset="0"/>
                <a:ea typeface="Courier" charset="0"/>
                <a:cs typeface="Courier" charset="0"/>
              </a:rPr>
              <a:t>Smart-matched DCA type to proper element...</a:t>
            </a:r>
            <a:endParaRPr lang="en-US" sz="2400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668926" cy="46708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ORIGINAL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termEntry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&lt;transac type="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terminologyManagementTransactions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"&gt;origination&lt;/transac&gt;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&lt;date&gt;2010-04-17T14:59:40&lt;/date&gt;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transacNote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type="responsibility"&gt;Tommy&lt;/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transacNote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&lt;descrip type="Subject"&gt;General&lt;/descrip&gt;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 &lt;</a:t>
            </a:r>
            <a:r>
              <a:rPr lang="en-US" sz="800" dirty="0" smtClean="0">
                <a:solidFill>
                  <a:srgbClr val="FF0000"/>
                </a:solidFill>
                <a:latin typeface="Courier" charset="0"/>
                <a:ea typeface="Courier" charset="0"/>
                <a:cs typeface="Courier" charset="0"/>
              </a:rPr>
              <a:t>descrip type="G-Source"&gt;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http://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www.physics.drexel.edu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/observatory/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dump.shtml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&lt;/descrip&gt;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&lt;descrip type="Graphic"&gt;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Open_Cluster.JPG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&lt;/descrip&gt;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endParaRPr lang="en-US" sz="800" dirty="0" smtClean="0"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...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termEntry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  <a:endParaRPr lang="en-US" sz="800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7126" y="1825625"/>
            <a:ext cx="5181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Steamroller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termEntry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id="c1"&gt;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&lt;transac type="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transactionType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"&gt;origination&lt;/transac&gt;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 &lt;date&gt;2010-04-17&lt;/date&gt;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transacNote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type="responsibility"&gt;Tommy&lt;/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transacNote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&lt;descrip type="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subjectField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"&gt;General&lt;/descrip&gt;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</a:t>
            </a:r>
            <a:r>
              <a:rPr lang="en-US" sz="800" dirty="0" smtClean="0">
                <a:solidFill>
                  <a:srgbClr val="00B050"/>
                </a:solidFill>
                <a:latin typeface="Courier" charset="0"/>
                <a:ea typeface="Courier" charset="0"/>
                <a:cs typeface="Courier" charset="0"/>
              </a:rPr>
              <a:t>admin type="source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"&gt;http://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www.physics.drexel.edu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/observatory/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dump.shtml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&lt;/admin&gt;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xref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target="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Open_Cluster.JPG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" type="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xGraphic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"&gt;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Open_Cluster.JPG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xref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endParaRPr lang="en-US" sz="800" dirty="0"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...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termEntry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  <a:endParaRPr lang="en-US" sz="800" dirty="0">
              <a:latin typeface="Courier" charset="0"/>
              <a:ea typeface="Courier" charset="0"/>
              <a:cs typeface="Courie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5463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Courier" charset="0"/>
                <a:ea typeface="Courier" charset="0"/>
                <a:cs typeface="Courier" charset="0"/>
              </a:rPr>
              <a:t>...and deleted unnecessary </a:t>
            </a:r>
            <a:r>
              <a:rPr lang="en-US" sz="24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2400" dirty="0" smtClean="0">
                <a:latin typeface="Courier" charset="0"/>
                <a:ea typeface="Courier" charset="0"/>
                <a:cs typeface="Courier" charset="0"/>
              </a:rPr>
              <a:t> where appropriate</a:t>
            </a:r>
            <a:endParaRPr lang="en-US" sz="2400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668926" cy="46708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ORIGINAL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termEntry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&lt;transac type="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terminologyManagementTransactions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"&gt;origination&lt;/transac&gt;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&lt;date&gt;2010-04-17T14:59:40&lt;/date&gt;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transacNote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type="responsibility"&gt;Tommy&lt;/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transacNote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&lt;descrip type="Subject"&gt;General&lt;/descrip&gt;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solidFill>
                  <a:srgbClr val="FF0000"/>
                </a:solidFill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 &lt;descrip type="G-Source"&gt;http://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www.physics.drexel.edu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/observatory/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dump.shtml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&lt;/descrip&gt;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</a:t>
            </a:r>
            <a:r>
              <a:rPr lang="en-US" sz="800" dirty="0" err="1" smtClean="0">
                <a:solidFill>
                  <a:srgbClr val="FF0000"/>
                </a:solidFill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&lt;descrip type="Graphic"&gt;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Open_Cluster.JPG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&lt;/descrip&gt;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endParaRPr lang="en-US" sz="800" dirty="0" smtClean="0"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...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termEntry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  <a:endParaRPr lang="en-US" sz="800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7126" y="1825625"/>
            <a:ext cx="5181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Steamroller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termEntry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id="c1"&gt;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&lt;transac type="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transactionType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"&gt;origination&lt;/transac&gt;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 &lt;date&gt;2010-04-17&lt;/date&gt;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transacNote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type="responsibility"&gt;Tommy&lt;/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transacNote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&lt;descrip type="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subjectField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"&gt;General&lt;/descrip&gt;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&lt;admin type="source"&gt;http://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www.physics.drexel.edu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/observatory/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dump.shtml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&lt;/admin&gt;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xref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target="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Open_Cluster.JPG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" type="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xGraphic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"&gt;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Open_Cluster.JPG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xref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endParaRPr lang="en-US" sz="800" dirty="0"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...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termEntry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  <a:endParaRPr lang="en-US" sz="800" dirty="0">
              <a:latin typeface="Courier" charset="0"/>
              <a:ea typeface="Courier" charset="0"/>
              <a:cs typeface="Courie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520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Courier" charset="0"/>
                <a:ea typeface="Courier" charset="0"/>
                <a:cs typeface="Courier" charset="0"/>
              </a:rPr>
              <a:t>Created &lt;</a:t>
            </a:r>
            <a:r>
              <a:rPr lang="en-US" sz="2400" dirty="0" err="1" smtClean="0">
                <a:latin typeface="Courier" charset="0"/>
                <a:ea typeface="Courier" charset="0"/>
                <a:cs typeface="Courier" charset="0"/>
              </a:rPr>
              <a:t>xref</a:t>
            </a:r>
            <a:r>
              <a:rPr lang="en-US" sz="2400" dirty="0" smtClean="0">
                <a:latin typeface="Courier" charset="0"/>
                <a:ea typeface="Courier" charset="0"/>
                <a:cs typeface="Courier" charset="0"/>
              </a:rPr>
              <a:t>&gt; element when incorrect element was used</a:t>
            </a:r>
            <a:endParaRPr lang="en-US" sz="2400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668926" cy="46708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ORIGINAL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termEntry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&lt;transac type="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terminologyManagementTransactions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"&gt;origination&lt;/transac&gt;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&lt;date&gt;2010-04-17T14:59:40&lt;/date&gt;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transacNote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type="responsibility"&gt;Tommy&lt;/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transacNote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&lt;descrip type="Subject"&gt;General&lt;/descrip&gt;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 &lt;descrip type="G-Source"&gt;http://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www.physics.drexel.edu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/observatory/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dump.shtml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&lt;/descrip&gt;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&lt;descrip type="</a:t>
            </a:r>
            <a:r>
              <a:rPr lang="en-US" sz="800" dirty="0" smtClean="0">
                <a:solidFill>
                  <a:srgbClr val="FF0000"/>
                </a:solidFill>
                <a:latin typeface="Courier" charset="0"/>
                <a:ea typeface="Courier" charset="0"/>
                <a:cs typeface="Courier" charset="0"/>
              </a:rPr>
              <a:t>Graphic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"&gt;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Open_Cluster.JPG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&lt;/descrip&gt;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endParaRPr lang="en-US" sz="800" dirty="0" smtClean="0"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...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termEntry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  <a:endParaRPr lang="en-US" sz="800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7126" y="1825625"/>
            <a:ext cx="5181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 smtClean="0">
                <a:latin typeface="Courier" charset="0"/>
                <a:ea typeface="Courier" charset="0"/>
                <a:cs typeface="Courier" charset="0"/>
              </a:rPr>
              <a:t>Steamroller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termEntry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id="c1"&gt;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&lt;transac type="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transactionType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"&gt;origination&lt;/transac&gt;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 &lt;date&gt;2010-04-17&lt;/date&gt;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transacNote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type="responsibility"&gt;Tommy&lt;/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transacNote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transacGrp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&lt;descrip type="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subjectField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"&gt;General&lt;/descrip&gt;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descripGrp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&lt;admin type="source"&gt;http://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www.physics.drexel.edu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/observatory/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dump.shtml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&lt;/admin&gt;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 </a:t>
            </a:r>
          </a:p>
          <a:p>
            <a:pPr marL="0" indent="0">
              <a:buNone/>
            </a:pPr>
            <a:endParaRPr lang="en-US" sz="800" dirty="0" smtClean="0"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</a:t>
            </a:r>
            <a:r>
              <a:rPr lang="en-US" sz="800" dirty="0" err="1" smtClean="0">
                <a:solidFill>
                  <a:srgbClr val="00B050"/>
                </a:solidFill>
                <a:latin typeface="Courier" charset="0"/>
                <a:ea typeface="Courier" charset="0"/>
                <a:cs typeface="Courier" charset="0"/>
              </a:rPr>
              <a:t>xref</a:t>
            </a:r>
            <a:r>
              <a:rPr lang="en-US" sz="800" dirty="0" smtClean="0">
                <a:solidFill>
                  <a:srgbClr val="00B050"/>
                </a:solidFill>
                <a:latin typeface="Courier" charset="0"/>
                <a:ea typeface="Courier" charset="0"/>
                <a:cs typeface="Courier" charset="0"/>
              </a:rPr>
              <a:t> target="</a:t>
            </a:r>
            <a:r>
              <a:rPr lang="en-US" sz="800" dirty="0" err="1" smtClean="0">
                <a:solidFill>
                  <a:srgbClr val="00B050"/>
                </a:solidFill>
                <a:latin typeface="Courier" charset="0"/>
                <a:ea typeface="Courier" charset="0"/>
                <a:cs typeface="Courier" charset="0"/>
              </a:rPr>
              <a:t>Open_Cluster.JPG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" type="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xGraphic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"&gt;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Open_Cluster.JPG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xref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</a:p>
          <a:p>
            <a:pPr marL="0" indent="0">
              <a:buNone/>
            </a:pPr>
            <a:endParaRPr lang="en-US" sz="800" dirty="0">
              <a:latin typeface="Courier" charset="0"/>
              <a:ea typeface="Courier" charset="0"/>
              <a:cs typeface="Courier" charset="0"/>
            </a:endParaRP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...</a:t>
            </a:r>
          </a:p>
          <a:p>
            <a:pPr marL="0" indent="0">
              <a:buNone/>
            </a:pP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&lt;/</a:t>
            </a:r>
            <a:r>
              <a:rPr lang="en-US" sz="800" dirty="0" err="1" smtClean="0">
                <a:latin typeface="Courier" charset="0"/>
                <a:ea typeface="Courier" charset="0"/>
                <a:cs typeface="Courier" charset="0"/>
              </a:rPr>
              <a:t>termEntry</a:t>
            </a:r>
            <a:r>
              <a:rPr lang="en-US" sz="800" dirty="0" smtClean="0">
                <a:latin typeface="Courier" charset="0"/>
                <a:ea typeface="Courier" charset="0"/>
                <a:cs typeface="Courier" charset="0"/>
              </a:rPr>
              <a:t>&gt;</a:t>
            </a:r>
            <a:endParaRPr lang="en-US" sz="800" dirty="0">
              <a:latin typeface="Courier" charset="0"/>
              <a:ea typeface="Courier" charset="0"/>
              <a:cs typeface="Courie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74048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750</TotalTime>
  <Words>1888</Words>
  <Application>Microsoft Macintosh PowerPoint</Application>
  <PresentationFormat>Widescreen</PresentationFormat>
  <Paragraphs>293</Paragraphs>
  <Slides>11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Calibri</vt:lpstr>
      <vt:lpstr>Calibri Light</vt:lpstr>
      <vt:lpstr>Courier</vt:lpstr>
      <vt:lpstr>Arial</vt:lpstr>
      <vt:lpstr>Office Theme</vt:lpstr>
      <vt:lpstr>TBX Steamroller</vt:lpstr>
      <vt:lpstr>TBX Steamroller</vt:lpstr>
      <vt:lpstr>Steamroller Illustration</vt:lpstr>
      <vt:lpstr>Corrects attributes (added an ID to the &lt;termEntry&gt;)</vt:lpstr>
      <vt:lpstr>Corrects DCA attributes: found compliant data categories for incorrect type.</vt:lpstr>
      <vt:lpstr>Corrects Element Content: Fixed date to ISO 8601 </vt:lpstr>
      <vt:lpstr>Smart-matched DCA type to proper element...</vt:lpstr>
      <vt:lpstr>...and deleted unnecessary descripGrp where appropriate</vt:lpstr>
      <vt:lpstr>Created &lt;xref&gt; element when incorrect element was used</vt:lpstr>
      <vt:lpstr>Steamroller writes a simple log file to document all changes made</vt:lpstr>
      <vt:lpstr>Other Steamroller capabilities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Joshua Sims</dc:creator>
  <cp:lastModifiedBy>Joshua Sims</cp:lastModifiedBy>
  <cp:revision>10</cp:revision>
  <dcterms:created xsi:type="dcterms:W3CDTF">2017-06-22T06:16:33Z</dcterms:created>
  <dcterms:modified xsi:type="dcterms:W3CDTF">2017-06-22T18:46:48Z</dcterms:modified>
</cp:coreProperties>
</file>